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grandir Bold" charset="1" panose="00000800000000000000"/>
      <p:regular r:id="rId23"/>
    </p:embeddedFont>
    <p:embeddedFont>
      <p:font typeface="Agrandir Medium" charset="1" panose="000006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myappml.streamlit.app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2.png" Type="http://schemas.openxmlformats.org/officeDocument/2006/relationships/image"/><Relationship Id="rId18" Target="../media/image13.svg" Type="http://schemas.openxmlformats.org/officeDocument/2006/relationships/image"/><Relationship Id="rId19" Target="../media/image14.png" Type="http://schemas.openxmlformats.org/officeDocument/2006/relationships/image"/><Relationship Id="rId2" Target="../media/image1.jpeg" Type="http://schemas.openxmlformats.org/officeDocument/2006/relationships/image"/><Relationship Id="rId20" Target="../media/image15.svg" Type="http://schemas.openxmlformats.org/officeDocument/2006/relationships/image"/><Relationship Id="rId21" Target="../media/image16.png" Type="http://schemas.openxmlformats.org/officeDocument/2006/relationships/image"/><Relationship Id="rId22" Target="../media/image17.svg" Type="http://schemas.openxmlformats.org/officeDocument/2006/relationships/image"/><Relationship Id="rId23" Target="../media/image18.png" Type="http://schemas.openxmlformats.org/officeDocument/2006/relationships/image"/><Relationship Id="rId24" Target="../media/image19.svg" Type="http://schemas.openxmlformats.org/officeDocument/2006/relationships/image"/><Relationship Id="rId25" Target="../media/image20.png" Type="http://schemas.openxmlformats.org/officeDocument/2006/relationships/image"/><Relationship Id="rId26" Target="../media/image21.svg" Type="http://schemas.openxmlformats.org/officeDocument/2006/relationships/image"/><Relationship Id="rId27" Target="../media/image22.png" Type="http://schemas.openxmlformats.org/officeDocument/2006/relationships/image"/><Relationship Id="rId28" Target="../media/image23.svg" Type="http://schemas.openxmlformats.org/officeDocument/2006/relationships/image"/><Relationship Id="rId29" Target="../media/image72.png" Type="http://schemas.openxmlformats.org/officeDocument/2006/relationships/image"/><Relationship Id="rId3" Target="../media/image68.png" Type="http://schemas.openxmlformats.org/officeDocument/2006/relationships/image"/><Relationship Id="rId30" Target="../media/image73.svg" Type="http://schemas.openxmlformats.org/officeDocument/2006/relationships/image"/><Relationship Id="rId4" Target="../media/image6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4198" y="-1294275"/>
            <a:ext cx="2832552" cy="2588549"/>
          </a:xfrm>
          <a:custGeom>
            <a:avLst/>
            <a:gdLst/>
            <a:ahLst/>
            <a:cxnLst/>
            <a:rect r="r" b="b" t="t" l="l"/>
            <a:pathLst>
              <a:path h="2588549" w="2832552">
                <a:moveTo>
                  <a:pt x="0" y="0"/>
                </a:moveTo>
                <a:lnTo>
                  <a:pt x="2832551" y="0"/>
                </a:lnTo>
                <a:lnTo>
                  <a:pt x="2832551" y="2588550"/>
                </a:lnTo>
                <a:lnTo>
                  <a:pt x="0" y="258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43507" y="-689971"/>
            <a:ext cx="2803900" cy="2414053"/>
          </a:xfrm>
          <a:custGeom>
            <a:avLst/>
            <a:gdLst/>
            <a:ahLst/>
            <a:cxnLst/>
            <a:rect r="r" b="b" t="t" l="l"/>
            <a:pathLst>
              <a:path h="2414053" w="2803900">
                <a:moveTo>
                  <a:pt x="0" y="0"/>
                </a:moveTo>
                <a:lnTo>
                  <a:pt x="2803900" y="0"/>
                </a:lnTo>
                <a:lnTo>
                  <a:pt x="2803900" y="2414053"/>
                </a:lnTo>
                <a:lnTo>
                  <a:pt x="0" y="241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5033991"/>
            <a:ext cx="2138114" cy="2604359"/>
          </a:xfrm>
          <a:custGeom>
            <a:avLst/>
            <a:gdLst/>
            <a:ahLst/>
            <a:cxnLst/>
            <a:rect r="r" b="b" t="t" l="l"/>
            <a:pathLst>
              <a:path h="2604359" w="2138114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30548" y="-1293994"/>
            <a:ext cx="2465343" cy="2588269"/>
          </a:xfrm>
          <a:custGeom>
            <a:avLst/>
            <a:gdLst/>
            <a:ahLst/>
            <a:cxnLst/>
            <a:rect r="r" b="b" t="t" l="l"/>
            <a:pathLst>
              <a:path h="2588269" w="2465343">
                <a:moveTo>
                  <a:pt x="0" y="0"/>
                </a:moveTo>
                <a:lnTo>
                  <a:pt x="2465343" y="0"/>
                </a:lnTo>
                <a:lnTo>
                  <a:pt x="2465343" y="2588269"/>
                </a:lnTo>
                <a:lnTo>
                  <a:pt x="0" y="2588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92203" y="8606204"/>
            <a:ext cx="2417143" cy="2315806"/>
          </a:xfrm>
          <a:custGeom>
            <a:avLst/>
            <a:gdLst/>
            <a:ahLst/>
            <a:cxnLst/>
            <a:rect r="r" b="b" t="t" l="l"/>
            <a:pathLst>
              <a:path h="2315806" w="2417143">
                <a:moveTo>
                  <a:pt x="0" y="0"/>
                </a:moveTo>
                <a:lnTo>
                  <a:pt x="2417143" y="0"/>
                </a:lnTo>
                <a:lnTo>
                  <a:pt x="2417143" y="2315806"/>
                </a:lnTo>
                <a:lnTo>
                  <a:pt x="0" y="2315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36878" y="3225785"/>
            <a:ext cx="3065578" cy="2711086"/>
          </a:xfrm>
          <a:custGeom>
            <a:avLst/>
            <a:gdLst/>
            <a:ahLst/>
            <a:cxnLst/>
            <a:rect r="r" b="b" t="t" l="l"/>
            <a:pathLst>
              <a:path h="2711086" w="3065578">
                <a:moveTo>
                  <a:pt x="0" y="0"/>
                </a:moveTo>
                <a:lnTo>
                  <a:pt x="3065578" y="0"/>
                </a:lnTo>
                <a:lnTo>
                  <a:pt x="3065578" y="2711085"/>
                </a:lnTo>
                <a:lnTo>
                  <a:pt x="0" y="2711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16995" y="7638350"/>
            <a:ext cx="2882762" cy="3283660"/>
          </a:xfrm>
          <a:custGeom>
            <a:avLst/>
            <a:gdLst/>
            <a:ahLst/>
            <a:cxnLst/>
            <a:rect r="r" b="b" t="t" l="l"/>
            <a:pathLst>
              <a:path h="3283660" w="2882762">
                <a:moveTo>
                  <a:pt x="0" y="0"/>
                </a:moveTo>
                <a:lnTo>
                  <a:pt x="2882761" y="0"/>
                </a:lnTo>
                <a:lnTo>
                  <a:pt x="2882761" y="3283660"/>
                </a:lnTo>
                <a:lnTo>
                  <a:pt x="0" y="32836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43507" y="8429349"/>
            <a:ext cx="1889927" cy="3120825"/>
          </a:xfrm>
          <a:custGeom>
            <a:avLst/>
            <a:gdLst/>
            <a:ahLst/>
            <a:cxnLst/>
            <a:rect r="r" b="b" t="t" l="l"/>
            <a:pathLst>
              <a:path h="3120825" w="1889927">
                <a:moveTo>
                  <a:pt x="0" y="0"/>
                </a:moveTo>
                <a:lnTo>
                  <a:pt x="1889927" y="0"/>
                </a:lnTo>
                <a:lnTo>
                  <a:pt x="1889927" y="3120825"/>
                </a:lnTo>
                <a:lnTo>
                  <a:pt x="0" y="31208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16995" y="-689971"/>
            <a:ext cx="2379176" cy="3224668"/>
          </a:xfrm>
          <a:custGeom>
            <a:avLst/>
            <a:gdLst/>
            <a:ahLst/>
            <a:cxnLst/>
            <a:rect r="r" b="b" t="t" l="l"/>
            <a:pathLst>
              <a:path h="3224668" w="2379176">
                <a:moveTo>
                  <a:pt x="0" y="0"/>
                </a:moveTo>
                <a:lnTo>
                  <a:pt x="2379175" y="0"/>
                </a:lnTo>
                <a:lnTo>
                  <a:pt x="2379175" y="3224668"/>
                </a:lnTo>
                <a:lnTo>
                  <a:pt x="0" y="32246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74393" y="9131898"/>
            <a:ext cx="2647404" cy="2079468"/>
          </a:xfrm>
          <a:custGeom>
            <a:avLst/>
            <a:gdLst/>
            <a:ahLst/>
            <a:cxnLst/>
            <a:rect r="r" b="b" t="t" l="l"/>
            <a:pathLst>
              <a:path h="2079468" w="2647404">
                <a:moveTo>
                  <a:pt x="0" y="0"/>
                </a:moveTo>
                <a:lnTo>
                  <a:pt x="2647404" y="0"/>
                </a:lnTo>
                <a:lnTo>
                  <a:pt x="2647404" y="2079467"/>
                </a:lnTo>
                <a:lnTo>
                  <a:pt x="0" y="207946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79615" y="2049544"/>
            <a:ext cx="1442398" cy="2352482"/>
          </a:xfrm>
          <a:custGeom>
            <a:avLst/>
            <a:gdLst/>
            <a:ahLst/>
            <a:cxnLst/>
            <a:rect r="r" b="b" t="t" l="l"/>
            <a:pathLst>
              <a:path h="2352482" w="1442398">
                <a:moveTo>
                  <a:pt x="0" y="0"/>
                </a:moveTo>
                <a:lnTo>
                  <a:pt x="1442398" y="0"/>
                </a:lnTo>
                <a:lnTo>
                  <a:pt x="1442398" y="2352482"/>
                </a:lnTo>
                <a:lnTo>
                  <a:pt x="0" y="2352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32490">
            <a:off x="5423388" y="-1980819"/>
            <a:ext cx="4703437" cy="4114800"/>
          </a:xfrm>
          <a:custGeom>
            <a:avLst/>
            <a:gdLst/>
            <a:ahLst/>
            <a:cxnLst/>
            <a:rect r="r" b="b" t="t" l="l"/>
            <a:pathLst>
              <a:path h="4114800" w="4703437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66268" y="8999555"/>
            <a:ext cx="4302387" cy="4075647"/>
          </a:xfrm>
          <a:custGeom>
            <a:avLst/>
            <a:gdLst/>
            <a:ahLst/>
            <a:cxnLst/>
            <a:rect r="r" b="b" t="t" l="l"/>
            <a:pathLst>
              <a:path h="4075647" w="4302387">
                <a:moveTo>
                  <a:pt x="0" y="0"/>
                </a:moveTo>
                <a:lnTo>
                  <a:pt x="4302387" y="0"/>
                </a:lnTo>
                <a:lnTo>
                  <a:pt x="4302387" y="4075647"/>
                </a:lnTo>
                <a:lnTo>
                  <a:pt x="0" y="4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99190" y="1360361"/>
            <a:ext cx="12773827" cy="703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3"/>
              </a:lnSpc>
            </a:pPr>
            <a:r>
              <a:rPr lang="en-US" b="true" sz="8527" spc="-29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Domain : Finance</a:t>
            </a:r>
          </a:p>
          <a:p>
            <a:pPr algn="ctr">
              <a:lnSpc>
                <a:spcPts val="7840"/>
              </a:lnSpc>
            </a:pPr>
          </a:p>
          <a:p>
            <a:pPr algn="ctr">
              <a:lnSpc>
                <a:spcPts val="9123"/>
              </a:lnSpc>
            </a:pPr>
            <a:r>
              <a:rPr lang="en-US" b="true" sz="8527" spc="-29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Predictive Modelling </a:t>
            </a:r>
          </a:p>
          <a:p>
            <a:pPr algn="ctr">
              <a:lnSpc>
                <a:spcPts val="9123"/>
              </a:lnSpc>
            </a:pPr>
            <a:r>
              <a:rPr lang="en-US" b="true" sz="8527" spc="-29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for Insurance Claim </a:t>
            </a:r>
          </a:p>
          <a:p>
            <a:pPr algn="ctr">
              <a:lnSpc>
                <a:spcPts val="9123"/>
              </a:lnSpc>
            </a:pPr>
            <a:r>
              <a:rPr lang="en-US" b="true" sz="8527" spc="-298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Analysis</a:t>
            </a:r>
          </a:p>
          <a:p>
            <a:pPr algn="ctr" marL="0" indent="0" lvl="0">
              <a:lnSpc>
                <a:spcPts val="9123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-504089" y="7074406"/>
            <a:ext cx="9516064" cy="100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4"/>
              </a:lnSpc>
              <a:spcBef>
                <a:spcPct val="0"/>
              </a:spcBef>
            </a:pPr>
            <a:r>
              <a:rPr lang="en-US" b="true" sz="5800" spc="-203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Client :Vajra.ai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87163" y="6473363"/>
            <a:ext cx="6634424" cy="646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b="true" sz="5075" spc="-17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Presented by :</a:t>
            </a:r>
          </a:p>
          <a:p>
            <a:pPr algn="ctr">
              <a:lnSpc>
                <a:spcPts val="5735"/>
              </a:lnSpc>
            </a:pPr>
            <a:r>
              <a:rPr lang="en-US" b="true" sz="5075" spc="-17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Harshitha ( TL)</a:t>
            </a:r>
          </a:p>
          <a:p>
            <a:pPr algn="ctr">
              <a:lnSpc>
                <a:spcPts val="5735"/>
              </a:lnSpc>
            </a:pPr>
            <a:r>
              <a:rPr lang="en-US" b="true" sz="5075" spc="-17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Syamala</a:t>
            </a:r>
          </a:p>
          <a:p>
            <a:pPr algn="ctr">
              <a:lnSpc>
                <a:spcPts val="5735"/>
              </a:lnSpc>
            </a:pPr>
            <a:r>
              <a:rPr lang="en-US" b="true" sz="5075" spc="-177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Vishwas</a:t>
            </a:r>
          </a:p>
          <a:p>
            <a:pPr algn="ctr">
              <a:lnSpc>
                <a:spcPts val="5961"/>
              </a:lnSpc>
            </a:pPr>
            <a:r>
              <a:rPr lang="en-US" b="true" sz="5275" spc="-184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Akshay</a:t>
            </a:r>
          </a:p>
          <a:p>
            <a:pPr algn="ctr">
              <a:lnSpc>
                <a:spcPts val="5735"/>
              </a:lnSpc>
            </a:pPr>
          </a:p>
          <a:p>
            <a:pPr algn="ctr">
              <a:lnSpc>
                <a:spcPts val="3877"/>
              </a:lnSpc>
            </a:pPr>
          </a:p>
          <a:p>
            <a:pPr algn="ctr">
              <a:lnSpc>
                <a:spcPts val="3877"/>
              </a:lnSpc>
            </a:pPr>
          </a:p>
          <a:p>
            <a:pPr algn="ctr">
              <a:lnSpc>
                <a:spcPts val="3877"/>
              </a:lnSpc>
            </a:pPr>
            <a:r>
              <a:rPr lang="en-US" b="true" sz="3431" spc="-12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</a:t>
            </a:r>
          </a:p>
          <a:p>
            <a:pPr algn="ctr">
              <a:lnSpc>
                <a:spcPts val="387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D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2710" y="2014020"/>
            <a:ext cx="12335242" cy="3308810"/>
          </a:xfrm>
          <a:custGeom>
            <a:avLst/>
            <a:gdLst/>
            <a:ahLst/>
            <a:cxnLst/>
            <a:rect r="r" b="b" t="t" l="l"/>
            <a:pathLst>
              <a:path h="3308810" w="12335242">
                <a:moveTo>
                  <a:pt x="0" y="0"/>
                </a:moveTo>
                <a:lnTo>
                  <a:pt x="12335242" y="0"/>
                </a:lnTo>
                <a:lnTo>
                  <a:pt x="12335242" y="3308809"/>
                </a:lnTo>
                <a:lnTo>
                  <a:pt x="0" y="330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92671" y="5322829"/>
            <a:ext cx="5515013" cy="3935471"/>
          </a:xfrm>
          <a:custGeom>
            <a:avLst/>
            <a:gdLst/>
            <a:ahLst/>
            <a:cxnLst/>
            <a:rect r="r" b="b" t="t" l="l"/>
            <a:pathLst>
              <a:path h="3935471" w="5515013">
                <a:moveTo>
                  <a:pt x="0" y="0"/>
                </a:moveTo>
                <a:lnTo>
                  <a:pt x="5515013" y="0"/>
                </a:lnTo>
                <a:lnTo>
                  <a:pt x="5515013" y="3935471"/>
                </a:lnTo>
                <a:lnTo>
                  <a:pt x="0" y="3935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240" y="5322829"/>
            <a:ext cx="5649362" cy="4031340"/>
          </a:xfrm>
          <a:custGeom>
            <a:avLst/>
            <a:gdLst/>
            <a:ahLst/>
            <a:cxnLst/>
            <a:rect r="r" b="b" t="t" l="l"/>
            <a:pathLst>
              <a:path h="4031340" w="5649362">
                <a:moveTo>
                  <a:pt x="0" y="0"/>
                </a:moveTo>
                <a:lnTo>
                  <a:pt x="5649361" y="0"/>
                </a:lnTo>
                <a:lnTo>
                  <a:pt x="5649361" y="4031341"/>
                </a:lnTo>
                <a:lnTo>
                  <a:pt x="0" y="403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114300"/>
            <a:ext cx="3681507" cy="96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Outliers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91197"/>
            <a:ext cx="182880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using IQR ,This code identifies and handles outliers in numeric columns . It replaces extreme values with the calculated upper or lower bounds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75956" y="9482533"/>
            <a:ext cx="51399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Handling Outliers Before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84795" y="9482533"/>
            <a:ext cx="47952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Handling Outliers After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8BBD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875242" y="974713"/>
            <a:ext cx="9432429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Selecting X&amp;y Features :</a:t>
            </a:r>
          </a:p>
          <a:p>
            <a:pPr algn="ctr">
              <a:lnSpc>
                <a:spcPts val="65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790912"/>
            <a:ext cx="1828800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X  FEATURES 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Kidsdriv, Birth, Age, Homekids, Yoj, Income, Home_val, Mstatus, Gender, Education, Bluebook, Tif, Car_type, Oldclaim, Clm_freq, Revoked, Mvr_pts, Clm_amt, Car_age, Urbanicity.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633612" y="-142875"/>
            <a:ext cx="9432429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Modelling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4321" y="3838470"/>
            <a:ext cx="5402749" cy="65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1"/>
              </a:lnSpc>
            </a:pPr>
            <a:r>
              <a:rPr lang="en-US" sz="38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 Features : Claim_Flag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4948" y="5076825"/>
            <a:ext cx="91440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 Features are depending on X Columns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6676602"/>
            <a:ext cx="81961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Splitting X&amp;y Columns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97302" y="7716097"/>
            <a:ext cx="129032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Here we are using 70% data for training and 30% for testing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8BBD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26010" y="-66028"/>
            <a:ext cx="7847633" cy="109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6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Modeling Selection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563607" y="1299262"/>
            <a:ext cx="18288000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our y feature is categorical we have to go through the classification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2089" y="2411829"/>
            <a:ext cx="603663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Algorithms we used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2089" y="3520540"/>
            <a:ext cx="7156708" cy="520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37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</a:t>
            </a:r>
          </a:p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•K Nearest Neighbors (KNN)</a:t>
            </a:r>
          </a:p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•Support Vector Machine (SVM)</a:t>
            </a:r>
          </a:p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•Naive Bayes (NB)</a:t>
            </a:r>
          </a:p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•Decision Trees</a:t>
            </a:r>
          </a:p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•Random Forest (Bagging)</a:t>
            </a:r>
          </a:p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•Xgboost (Boosting)</a:t>
            </a:r>
          </a:p>
          <a:p>
            <a:pPr algn="ctr">
              <a:lnSpc>
                <a:spcPts val="518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D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881" y="1619034"/>
            <a:ext cx="14589661" cy="4280300"/>
          </a:xfrm>
          <a:custGeom>
            <a:avLst/>
            <a:gdLst/>
            <a:ahLst/>
            <a:cxnLst/>
            <a:rect r="r" b="b" t="t" l="l"/>
            <a:pathLst>
              <a:path h="4280300" w="14589661">
                <a:moveTo>
                  <a:pt x="0" y="0"/>
                </a:moveTo>
                <a:lnTo>
                  <a:pt x="14589661" y="0"/>
                </a:lnTo>
                <a:lnTo>
                  <a:pt x="14589661" y="4280300"/>
                </a:lnTo>
                <a:lnTo>
                  <a:pt x="0" y="4280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6210" y="141605"/>
            <a:ext cx="73569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Training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6210" y="6422993"/>
            <a:ext cx="1767360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Here our data is imbalanced data so we have taken F1 score 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D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289531"/>
            <a:ext cx="18288000" cy="170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Here we selected best model as a Logistic Regression  because It is has a HIGH test score and good cross-validation score and no chance of Over Fitting.</a:t>
            </a: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0855" y="2538513"/>
            <a:ext cx="14795964" cy="1007490"/>
          </a:xfrm>
          <a:custGeom>
            <a:avLst/>
            <a:gdLst/>
            <a:ahLst/>
            <a:cxnLst/>
            <a:rect r="r" b="b" t="t" l="l"/>
            <a:pathLst>
              <a:path h="1007490" w="14795964">
                <a:moveTo>
                  <a:pt x="0" y="0"/>
                </a:moveTo>
                <a:lnTo>
                  <a:pt x="14795964" y="0"/>
                </a:lnTo>
                <a:lnTo>
                  <a:pt x="14795964" y="1007491"/>
                </a:lnTo>
                <a:lnTo>
                  <a:pt x="0" y="1007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4" t="-516" r="0" b="-255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5787" y="537527"/>
            <a:ext cx="52420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Selection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D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9316" y="1886537"/>
            <a:ext cx="8003829" cy="7586507"/>
          </a:xfrm>
          <a:custGeom>
            <a:avLst/>
            <a:gdLst/>
            <a:ahLst/>
            <a:cxnLst/>
            <a:rect r="r" b="b" t="t" l="l"/>
            <a:pathLst>
              <a:path h="7586507" w="8003829">
                <a:moveTo>
                  <a:pt x="0" y="0"/>
                </a:moveTo>
                <a:lnTo>
                  <a:pt x="8003829" y="0"/>
                </a:lnTo>
                <a:lnTo>
                  <a:pt x="8003829" y="7586507"/>
                </a:lnTo>
                <a:lnTo>
                  <a:pt x="0" y="75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9" r="0" b="-16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2277" y="1886537"/>
            <a:ext cx="7738939" cy="7462196"/>
          </a:xfrm>
          <a:custGeom>
            <a:avLst/>
            <a:gdLst/>
            <a:ahLst/>
            <a:cxnLst/>
            <a:rect r="r" b="b" t="t" l="l"/>
            <a:pathLst>
              <a:path h="7462196" w="7738939">
                <a:moveTo>
                  <a:pt x="0" y="0"/>
                </a:moveTo>
                <a:lnTo>
                  <a:pt x="7738939" y="0"/>
                </a:lnTo>
                <a:lnTo>
                  <a:pt x="7738939" y="7462196"/>
                </a:lnTo>
                <a:lnTo>
                  <a:pt x="0" y="7462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7254" y="60185"/>
            <a:ext cx="8966746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 time Prediction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D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662" y="310838"/>
            <a:ext cx="10830446" cy="129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 Deployment 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19788" y="1820566"/>
            <a:ext cx="933600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u="sng">
                <a:solidFill>
                  <a:srgbClr val="5271FF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myappml.streamlit.app"/>
              </a:rPr>
              <a:t>https://myappml.streamlit.app/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19518" y="8877959"/>
            <a:ext cx="2417247" cy="3026207"/>
          </a:xfrm>
          <a:custGeom>
            <a:avLst/>
            <a:gdLst/>
            <a:ahLst/>
            <a:cxnLst/>
            <a:rect r="r" b="b" t="t" l="l"/>
            <a:pathLst>
              <a:path h="3026207" w="2417247">
                <a:moveTo>
                  <a:pt x="0" y="0"/>
                </a:moveTo>
                <a:lnTo>
                  <a:pt x="2417246" y="0"/>
                </a:lnTo>
                <a:lnTo>
                  <a:pt x="2417246" y="3026206"/>
                </a:lnTo>
                <a:lnTo>
                  <a:pt x="0" y="3026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77530" y="-1286370"/>
            <a:ext cx="2832552" cy="2588549"/>
          </a:xfrm>
          <a:custGeom>
            <a:avLst/>
            <a:gdLst/>
            <a:ahLst/>
            <a:cxnLst/>
            <a:rect r="r" b="b" t="t" l="l"/>
            <a:pathLst>
              <a:path h="2588549" w="2832552">
                <a:moveTo>
                  <a:pt x="0" y="0"/>
                </a:moveTo>
                <a:lnTo>
                  <a:pt x="2832552" y="0"/>
                </a:lnTo>
                <a:lnTo>
                  <a:pt x="2832552" y="2588549"/>
                </a:lnTo>
                <a:lnTo>
                  <a:pt x="0" y="25885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46052" y="-689971"/>
            <a:ext cx="3001354" cy="2584054"/>
          </a:xfrm>
          <a:custGeom>
            <a:avLst/>
            <a:gdLst/>
            <a:ahLst/>
            <a:cxnLst/>
            <a:rect r="r" b="b" t="t" l="l"/>
            <a:pathLst>
              <a:path h="2584054" w="3001354">
                <a:moveTo>
                  <a:pt x="0" y="0"/>
                </a:moveTo>
                <a:lnTo>
                  <a:pt x="3001355" y="0"/>
                </a:lnTo>
                <a:lnTo>
                  <a:pt x="3001355" y="2584053"/>
                </a:lnTo>
                <a:lnTo>
                  <a:pt x="0" y="2584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70189" y="8779896"/>
            <a:ext cx="2906484" cy="3014207"/>
          </a:xfrm>
          <a:custGeom>
            <a:avLst/>
            <a:gdLst/>
            <a:ahLst/>
            <a:cxnLst/>
            <a:rect r="r" b="b" t="t" l="l"/>
            <a:pathLst>
              <a:path h="3014207" w="2906484">
                <a:moveTo>
                  <a:pt x="0" y="0"/>
                </a:moveTo>
                <a:lnTo>
                  <a:pt x="2906485" y="0"/>
                </a:lnTo>
                <a:lnTo>
                  <a:pt x="2906485" y="3014208"/>
                </a:lnTo>
                <a:lnTo>
                  <a:pt x="0" y="30142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5033991"/>
            <a:ext cx="2138114" cy="2604359"/>
          </a:xfrm>
          <a:custGeom>
            <a:avLst/>
            <a:gdLst/>
            <a:ahLst/>
            <a:cxnLst/>
            <a:rect r="r" b="b" t="t" l="l"/>
            <a:pathLst>
              <a:path h="2604359" w="2138114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13073" y="-1659845"/>
            <a:ext cx="2975403" cy="3123761"/>
          </a:xfrm>
          <a:custGeom>
            <a:avLst/>
            <a:gdLst/>
            <a:ahLst/>
            <a:cxnLst/>
            <a:rect r="r" b="b" t="t" l="l"/>
            <a:pathLst>
              <a:path h="3123761" w="2975403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44371" y="8566988"/>
            <a:ext cx="2741722" cy="2626777"/>
          </a:xfrm>
          <a:custGeom>
            <a:avLst/>
            <a:gdLst/>
            <a:ahLst/>
            <a:cxnLst/>
            <a:rect r="r" b="b" t="t" l="l"/>
            <a:pathLst>
              <a:path h="2626777" w="2741722">
                <a:moveTo>
                  <a:pt x="0" y="0"/>
                </a:moveTo>
                <a:lnTo>
                  <a:pt x="2741722" y="0"/>
                </a:lnTo>
                <a:lnTo>
                  <a:pt x="2741722" y="2626777"/>
                </a:lnTo>
                <a:lnTo>
                  <a:pt x="0" y="26267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097645" y="3518455"/>
            <a:ext cx="3427404" cy="3031072"/>
          </a:xfrm>
          <a:custGeom>
            <a:avLst/>
            <a:gdLst/>
            <a:ahLst/>
            <a:cxnLst/>
            <a:rect r="r" b="b" t="t" l="l"/>
            <a:pathLst>
              <a:path h="3031072" w="3427404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16995" y="7470165"/>
            <a:ext cx="3227941" cy="3676843"/>
          </a:xfrm>
          <a:custGeom>
            <a:avLst/>
            <a:gdLst/>
            <a:ahLst/>
            <a:cxnLst/>
            <a:rect r="r" b="b" t="t" l="l"/>
            <a:pathLst>
              <a:path h="3676843" w="3227941">
                <a:moveTo>
                  <a:pt x="0" y="0"/>
                </a:moveTo>
                <a:lnTo>
                  <a:pt x="3227941" y="0"/>
                </a:lnTo>
                <a:lnTo>
                  <a:pt x="3227941" y="3676843"/>
                </a:lnTo>
                <a:lnTo>
                  <a:pt x="0" y="36768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58779" y="8450325"/>
            <a:ext cx="2163234" cy="3572134"/>
          </a:xfrm>
          <a:custGeom>
            <a:avLst/>
            <a:gdLst/>
            <a:ahLst/>
            <a:cxnLst/>
            <a:rect r="r" b="b" t="t" l="l"/>
            <a:pathLst>
              <a:path h="3572134" w="21632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916995" y="-985177"/>
            <a:ext cx="2636713" cy="3573727"/>
          </a:xfrm>
          <a:custGeom>
            <a:avLst/>
            <a:gdLst/>
            <a:ahLst/>
            <a:cxnLst/>
            <a:rect r="r" b="b" t="t" l="l"/>
            <a:pathLst>
              <a:path h="3573727" w="2636713">
                <a:moveTo>
                  <a:pt x="0" y="0"/>
                </a:moveTo>
                <a:lnTo>
                  <a:pt x="2636712" y="0"/>
                </a:lnTo>
                <a:lnTo>
                  <a:pt x="2636712" y="3573726"/>
                </a:lnTo>
                <a:lnTo>
                  <a:pt x="0" y="35737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02548" y="9200929"/>
            <a:ext cx="3030355" cy="2380266"/>
          </a:xfrm>
          <a:custGeom>
            <a:avLst/>
            <a:gdLst/>
            <a:ahLst/>
            <a:cxnLst/>
            <a:rect r="r" b="b" t="t" l="l"/>
            <a:pathLst>
              <a:path h="2380266" w="3030355">
                <a:moveTo>
                  <a:pt x="0" y="0"/>
                </a:moveTo>
                <a:lnTo>
                  <a:pt x="3030356" y="0"/>
                </a:lnTo>
                <a:lnTo>
                  <a:pt x="3030356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074943" y="-1400144"/>
            <a:ext cx="2138114" cy="2604359"/>
          </a:xfrm>
          <a:custGeom>
            <a:avLst/>
            <a:gdLst/>
            <a:ahLst/>
            <a:cxnLst/>
            <a:rect r="r" b="b" t="t" l="l"/>
            <a:pathLst>
              <a:path h="2604359" w="2138114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487449" y="2460237"/>
            <a:ext cx="2055840" cy="2573754"/>
          </a:xfrm>
          <a:custGeom>
            <a:avLst/>
            <a:gdLst/>
            <a:ahLst/>
            <a:cxnLst/>
            <a:rect r="r" b="b" t="t" l="l"/>
            <a:pathLst>
              <a:path h="2573754" w="2055840">
                <a:moveTo>
                  <a:pt x="0" y="0"/>
                </a:moveTo>
                <a:lnTo>
                  <a:pt x="2055840" y="0"/>
                </a:lnTo>
                <a:lnTo>
                  <a:pt x="2055840" y="2573754"/>
                </a:lnTo>
                <a:lnTo>
                  <a:pt x="0" y="257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03607" y="-1810090"/>
            <a:ext cx="1848187" cy="3014305"/>
          </a:xfrm>
          <a:custGeom>
            <a:avLst/>
            <a:gdLst/>
            <a:ahLst/>
            <a:cxnLst/>
            <a:rect r="r" b="b" t="t" l="l"/>
            <a:pathLst>
              <a:path h="3014305" w="1848187">
                <a:moveTo>
                  <a:pt x="0" y="0"/>
                </a:moveTo>
                <a:lnTo>
                  <a:pt x="1848187" y="0"/>
                </a:lnTo>
                <a:lnTo>
                  <a:pt x="1848187" y="3014305"/>
                </a:lnTo>
                <a:lnTo>
                  <a:pt x="0" y="30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879026" y="-985177"/>
            <a:ext cx="1464000" cy="2189392"/>
          </a:xfrm>
          <a:custGeom>
            <a:avLst/>
            <a:gdLst/>
            <a:ahLst/>
            <a:cxnLst/>
            <a:rect r="r" b="b" t="t" l="l"/>
            <a:pathLst>
              <a:path h="2189392" w="1464000">
                <a:moveTo>
                  <a:pt x="0" y="0"/>
                </a:moveTo>
                <a:lnTo>
                  <a:pt x="1464000" y="0"/>
                </a:lnTo>
                <a:lnTo>
                  <a:pt x="1464000" y="2189392"/>
                </a:lnTo>
                <a:lnTo>
                  <a:pt x="0" y="218939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578707" y="2843328"/>
            <a:ext cx="11130587" cy="437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62"/>
              </a:lnSpc>
              <a:spcBef>
                <a:spcPct val="0"/>
              </a:spcBef>
            </a:pPr>
            <a:r>
              <a:rPr lang="en-US" b="true" sz="14450" spc="-50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47270" y="3925559"/>
            <a:ext cx="5584780" cy="6361441"/>
          </a:xfrm>
          <a:custGeom>
            <a:avLst/>
            <a:gdLst/>
            <a:ahLst/>
            <a:cxnLst/>
            <a:rect r="r" b="b" t="t" l="l"/>
            <a:pathLst>
              <a:path h="6361441" w="5584780">
                <a:moveTo>
                  <a:pt x="0" y="0"/>
                </a:moveTo>
                <a:lnTo>
                  <a:pt x="5584780" y="0"/>
                </a:lnTo>
                <a:lnTo>
                  <a:pt x="5584780" y="6361441"/>
                </a:lnTo>
                <a:lnTo>
                  <a:pt x="0" y="636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79300"/>
            <a:ext cx="14576524" cy="88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Proposed Concept : Insurance claim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99" y="1517521"/>
            <a:ext cx="231197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Goal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3487" y="1674543"/>
            <a:ext cx="13846173" cy="198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3"/>
              </a:lnSpc>
            </a:pPr>
            <a:r>
              <a:rPr lang="en-US" sz="378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Built</a:t>
            </a:r>
            <a:r>
              <a:rPr lang="en-US" sz="378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 model that can predict whether an insurance claim will be approved or not based on customer details and claim information.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499" y="4282795"/>
            <a:ext cx="7374921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</a:t>
            </a:r>
            <a:r>
              <a:rPr lang="en-US" b="true" sz="4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standing Factors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719316"/>
            <a:ext cx="148887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Policyholder Demographics : Age, Income, Mstatus,Gender,Education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423018" y="6652131"/>
            <a:ext cx="109854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Claim History : Clm_Freq, Old Claim, Clm_Amt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423018" y="7580310"/>
            <a:ext cx="113303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Policy Holder : Tif, Car_Use, Car_Type, Red_Car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423018" y="8634730"/>
            <a:ext cx="1264401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Risk Assessment Criteria : Mvr_Pts, Car_Age,Travtime, Revoked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13073" y="-1659845"/>
            <a:ext cx="2975403" cy="3123761"/>
          </a:xfrm>
          <a:custGeom>
            <a:avLst/>
            <a:gdLst/>
            <a:ahLst/>
            <a:cxnLst/>
            <a:rect r="r" b="b" t="t" l="l"/>
            <a:pathLst>
              <a:path h="3123761" w="2975403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44803" y="7810364"/>
            <a:ext cx="3427404" cy="3031072"/>
          </a:xfrm>
          <a:custGeom>
            <a:avLst/>
            <a:gdLst/>
            <a:ahLst/>
            <a:cxnLst/>
            <a:rect r="r" b="b" t="t" l="l"/>
            <a:pathLst>
              <a:path h="3031072" w="3427404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8779" y="7790604"/>
            <a:ext cx="2163234" cy="3572134"/>
          </a:xfrm>
          <a:custGeom>
            <a:avLst/>
            <a:gdLst/>
            <a:ahLst/>
            <a:cxnLst/>
            <a:rect r="r" b="b" t="t" l="l"/>
            <a:pathLst>
              <a:path h="3572134" w="2163234">
                <a:moveTo>
                  <a:pt x="0" y="0"/>
                </a:moveTo>
                <a:lnTo>
                  <a:pt x="2163234" y="0"/>
                </a:lnTo>
                <a:lnTo>
                  <a:pt x="2163234" y="3572135"/>
                </a:lnTo>
                <a:lnTo>
                  <a:pt x="0" y="3572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49865" y="-587294"/>
            <a:ext cx="2636713" cy="3573727"/>
          </a:xfrm>
          <a:custGeom>
            <a:avLst/>
            <a:gdLst/>
            <a:ahLst/>
            <a:cxnLst/>
            <a:rect r="r" b="b" t="t" l="l"/>
            <a:pathLst>
              <a:path h="3573727" w="2636713">
                <a:moveTo>
                  <a:pt x="0" y="0"/>
                </a:moveTo>
                <a:lnTo>
                  <a:pt x="2636713" y="0"/>
                </a:lnTo>
                <a:lnTo>
                  <a:pt x="2636713" y="3573727"/>
                </a:lnTo>
                <a:lnTo>
                  <a:pt x="0" y="3573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25218" y="606167"/>
            <a:ext cx="3030355" cy="2380266"/>
          </a:xfrm>
          <a:custGeom>
            <a:avLst/>
            <a:gdLst/>
            <a:ahLst/>
            <a:cxnLst/>
            <a:rect r="r" b="b" t="t" l="l"/>
            <a:pathLst>
              <a:path h="2380266" w="3030355">
                <a:moveTo>
                  <a:pt x="0" y="0"/>
                </a:moveTo>
                <a:lnTo>
                  <a:pt x="3030355" y="0"/>
                </a:lnTo>
                <a:lnTo>
                  <a:pt x="3030355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769549"/>
            <a:ext cx="13708378" cy="2895895"/>
          </a:xfrm>
          <a:custGeom>
            <a:avLst/>
            <a:gdLst/>
            <a:ahLst/>
            <a:cxnLst/>
            <a:rect r="r" b="b" t="t" l="l"/>
            <a:pathLst>
              <a:path h="2895895" w="13708378">
                <a:moveTo>
                  <a:pt x="0" y="0"/>
                </a:moveTo>
                <a:lnTo>
                  <a:pt x="13708378" y="0"/>
                </a:lnTo>
                <a:lnTo>
                  <a:pt x="13708378" y="2895895"/>
                </a:lnTo>
                <a:lnTo>
                  <a:pt x="0" y="28958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37078" y="2769549"/>
            <a:ext cx="3103558" cy="2927737"/>
          </a:xfrm>
          <a:custGeom>
            <a:avLst/>
            <a:gdLst/>
            <a:ahLst/>
            <a:cxnLst/>
            <a:rect r="r" b="b" t="t" l="l"/>
            <a:pathLst>
              <a:path h="2927737" w="3103558">
                <a:moveTo>
                  <a:pt x="0" y="0"/>
                </a:moveTo>
                <a:lnTo>
                  <a:pt x="3103558" y="0"/>
                </a:lnTo>
                <a:lnTo>
                  <a:pt x="3103558" y="2927737"/>
                </a:lnTo>
                <a:lnTo>
                  <a:pt x="0" y="29277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138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88476" y="529967"/>
            <a:ext cx="6776889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60AA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Collected : Kaggle</a:t>
            </a:r>
            <a:r>
              <a:rPr lang="en-US" b="true" sz="41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728149"/>
            <a:ext cx="6776889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83C6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Details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781966"/>
            <a:ext cx="503307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83C6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Columns Overview 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0538" y="7318030"/>
            <a:ext cx="76631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83C6A2"/>
                </a:solidFill>
                <a:latin typeface="Canva Sans"/>
                <a:ea typeface="Canva Sans"/>
                <a:cs typeface="Canva Sans"/>
                <a:sym typeface="Canva Sans"/>
              </a:rPr>
              <a:t>OLDCLAIM: Value of previous claims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5820" y="6604290"/>
            <a:ext cx="76631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3C6A2"/>
                </a:solidFill>
                <a:latin typeface="Canva Sans"/>
                <a:ea typeface="Canva Sans"/>
                <a:cs typeface="Canva Sans"/>
                <a:sym typeface="Canva Sans"/>
              </a:rPr>
              <a:t>CLM_FREQ: Number of past claims.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5820" y="8031770"/>
            <a:ext cx="54913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3C6A2"/>
                </a:solidFill>
                <a:latin typeface="Canva Sans"/>
                <a:ea typeface="Canva Sans"/>
                <a:cs typeface="Canva Sans"/>
                <a:sym typeface="Canva Sans"/>
              </a:rPr>
              <a:t>CAR_AGE: Age of the car.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5820" y="8745510"/>
            <a:ext cx="77878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3C6A2"/>
                </a:solidFill>
                <a:latin typeface="Canva Sans"/>
                <a:ea typeface="Canva Sans"/>
                <a:cs typeface="Canva Sans"/>
                <a:sym typeface="Canva Sans"/>
              </a:rPr>
              <a:t>INCOME: Customer’s annual income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5820" y="9509996"/>
            <a:ext cx="67983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3C6A2"/>
                </a:solidFill>
                <a:latin typeface="Canva Sans"/>
                <a:ea typeface="Canva Sans"/>
                <a:cs typeface="Canva Sans"/>
                <a:sym typeface="Canva Sans"/>
              </a:rPr>
              <a:t>MVR_PTS: Driving record points.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D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3111" y="3053257"/>
            <a:ext cx="4170001" cy="6938320"/>
          </a:xfrm>
          <a:custGeom>
            <a:avLst/>
            <a:gdLst/>
            <a:ahLst/>
            <a:cxnLst/>
            <a:rect r="r" b="b" t="t" l="l"/>
            <a:pathLst>
              <a:path h="6938320" w="4170001">
                <a:moveTo>
                  <a:pt x="0" y="0"/>
                </a:moveTo>
                <a:lnTo>
                  <a:pt x="4170000" y="0"/>
                </a:lnTo>
                <a:lnTo>
                  <a:pt x="4170000" y="6938321"/>
                </a:lnTo>
                <a:lnTo>
                  <a:pt x="0" y="6938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" r="0" b="-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05064" y="3053257"/>
            <a:ext cx="10554236" cy="939761"/>
          </a:xfrm>
          <a:custGeom>
            <a:avLst/>
            <a:gdLst/>
            <a:ahLst/>
            <a:cxnLst/>
            <a:rect r="r" b="b" t="t" l="l"/>
            <a:pathLst>
              <a:path h="939761" w="10554236">
                <a:moveTo>
                  <a:pt x="0" y="0"/>
                </a:moveTo>
                <a:lnTo>
                  <a:pt x="10554236" y="0"/>
                </a:lnTo>
                <a:lnTo>
                  <a:pt x="10554236" y="939761"/>
                </a:lnTo>
                <a:lnTo>
                  <a:pt x="0" y="939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4972050"/>
            <a:ext cx="952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776871" y="-365752"/>
            <a:ext cx="8037314" cy="1394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Validation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21862" y="952500"/>
            <a:ext cx="18034781" cy="157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3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3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to checking whether the data is in correct format or not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1313" y="2170861"/>
            <a:ext cx="2476798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info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1351" y="1859915"/>
            <a:ext cx="3886721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Duplicate Rows: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61351" y="4828223"/>
            <a:ext cx="11097949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this data we have negative value in car age column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02630" y="5750335"/>
            <a:ext cx="12415391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using abs() function we convert negative value into positive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94067" y="6640603"/>
            <a:ext cx="13225239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removing the duplicates we have 10,301 rows &amp; 27 columns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0910" y="2794970"/>
            <a:ext cx="3751638" cy="2732808"/>
          </a:xfrm>
          <a:custGeom>
            <a:avLst/>
            <a:gdLst/>
            <a:ahLst/>
            <a:cxnLst/>
            <a:rect r="r" b="b" t="t" l="l"/>
            <a:pathLst>
              <a:path h="2732808" w="3751638">
                <a:moveTo>
                  <a:pt x="0" y="0"/>
                </a:moveTo>
                <a:lnTo>
                  <a:pt x="3751639" y="0"/>
                </a:lnTo>
                <a:lnTo>
                  <a:pt x="3751639" y="2732807"/>
                </a:lnTo>
                <a:lnTo>
                  <a:pt x="0" y="2732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60" t="-116" r="-1184" b="-15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711" y="2794970"/>
            <a:ext cx="13664038" cy="2732808"/>
          </a:xfrm>
          <a:custGeom>
            <a:avLst/>
            <a:gdLst/>
            <a:ahLst/>
            <a:cxnLst/>
            <a:rect r="r" b="b" t="t" l="l"/>
            <a:pathLst>
              <a:path h="2732808" w="13664038">
                <a:moveTo>
                  <a:pt x="0" y="0"/>
                </a:moveTo>
                <a:lnTo>
                  <a:pt x="13664038" y="0"/>
                </a:lnTo>
                <a:lnTo>
                  <a:pt x="13664038" y="2732807"/>
                </a:lnTo>
                <a:lnTo>
                  <a:pt x="0" y="2732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982" y="-342900"/>
            <a:ext cx="2494915" cy="141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EDA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05284" y="759685"/>
            <a:ext cx="15952757" cy="157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a process of analyzing and visualzing the data.</a:t>
            </a:r>
          </a:p>
          <a:p>
            <a:pPr algn="ctr">
              <a:lnSpc>
                <a:spcPts val="65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752215"/>
            <a:ext cx="82405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Descriptive Statistics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327985" y="5613502"/>
            <a:ext cx="18288000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Claim Amount: Most made no claims, but a few high claims raise the average to $1,511.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6263107"/>
            <a:ext cx="148967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Income: Incomes average $61,568, with most earning around $53,526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430459" y="6929222"/>
            <a:ext cx="1442248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Car Age: Cars are 8 years old on average, ranging up to 28 years.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3711" y="7576922"/>
            <a:ext cx="143797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 Value: Average is $154,513, but many report $0 (likely renters).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25512" y="8243037"/>
            <a:ext cx="142175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Claim Frequency: Most filed no claims; average frequency is 0.8.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784063" y="8909153"/>
            <a:ext cx="172593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Travel Time: Commutes average 33 minutes, ranging from 5 to 142 minutes.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56023" y="9575268"/>
            <a:ext cx="152087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MVR Points: Most have clean records, but a few have up to 13 points.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371" y="1544115"/>
            <a:ext cx="6074931" cy="4807061"/>
          </a:xfrm>
          <a:custGeom>
            <a:avLst/>
            <a:gdLst/>
            <a:ahLst/>
            <a:cxnLst/>
            <a:rect r="r" b="b" t="t" l="l"/>
            <a:pathLst>
              <a:path h="4807061" w="6074931">
                <a:moveTo>
                  <a:pt x="0" y="0"/>
                </a:moveTo>
                <a:lnTo>
                  <a:pt x="6074931" y="0"/>
                </a:lnTo>
                <a:lnTo>
                  <a:pt x="6074931" y="4807061"/>
                </a:lnTo>
                <a:lnTo>
                  <a:pt x="0" y="4807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4" t="0" r="-10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371" y="6351176"/>
            <a:ext cx="6074931" cy="2493682"/>
          </a:xfrm>
          <a:custGeom>
            <a:avLst/>
            <a:gdLst/>
            <a:ahLst/>
            <a:cxnLst/>
            <a:rect r="r" b="b" t="t" l="l"/>
            <a:pathLst>
              <a:path h="2493682" w="6074931">
                <a:moveTo>
                  <a:pt x="0" y="0"/>
                </a:moveTo>
                <a:lnTo>
                  <a:pt x="6074931" y="0"/>
                </a:lnTo>
                <a:lnTo>
                  <a:pt x="6074931" y="2493682"/>
                </a:lnTo>
                <a:lnTo>
                  <a:pt x="0" y="2493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87" r="-1446" b="-328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302" y="1544115"/>
            <a:ext cx="2700764" cy="7300744"/>
          </a:xfrm>
          <a:custGeom>
            <a:avLst/>
            <a:gdLst/>
            <a:ahLst/>
            <a:cxnLst/>
            <a:rect r="r" b="b" t="t" l="l"/>
            <a:pathLst>
              <a:path h="7300744" w="2700764">
                <a:moveTo>
                  <a:pt x="0" y="0"/>
                </a:moveTo>
                <a:lnTo>
                  <a:pt x="2700764" y="0"/>
                </a:lnTo>
                <a:lnTo>
                  <a:pt x="2700764" y="7300743"/>
                </a:lnTo>
                <a:lnTo>
                  <a:pt x="0" y="7300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89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74066" y="1492878"/>
            <a:ext cx="5739559" cy="4543817"/>
          </a:xfrm>
          <a:custGeom>
            <a:avLst/>
            <a:gdLst/>
            <a:ahLst/>
            <a:cxnLst/>
            <a:rect r="r" b="b" t="t" l="l"/>
            <a:pathLst>
              <a:path h="4543817" w="5739559">
                <a:moveTo>
                  <a:pt x="0" y="0"/>
                </a:moveTo>
                <a:lnTo>
                  <a:pt x="5739559" y="0"/>
                </a:lnTo>
                <a:lnTo>
                  <a:pt x="5739559" y="4543817"/>
                </a:lnTo>
                <a:lnTo>
                  <a:pt x="0" y="454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74066" y="6036695"/>
            <a:ext cx="6772961" cy="2808163"/>
          </a:xfrm>
          <a:custGeom>
            <a:avLst/>
            <a:gdLst/>
            <a:ahLst/>
            <a:cxnLst/>
            <a:rect r="r" b="b" t="t" l="l"/>
            <a:pathLst>
              <a:path h="2808163" w="6772961">
                <a:moveTo>
                  <a:pt x="0" y="0"/>
                </a:moveTo>
                <a:lnTo>
                  <a:pt x="6772961" y="0"/>
                </a:lnTo>
                <a:lnTo>
                  <a:pt x="6772961" y="2808163"/>
                </a:lnTo>
                <a:lnTo>
                  <a:pt x="0" y="2808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6" t="-787" r="-3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13625" y="1492878"/>
            <a:ext cx="3342414" cy="4826632"/>
          </a:xfrm>
          <a:custGeom>
            <a:avLst/>
            <a:gdLst/>
            <a:ahLst/>
            <a:cxnLst/>
            <a:rect r="r" b="b" t="t" l="l"/>
            <a:pathLst>
              <a:path h="4826632" w="3342414">
                <a:moveTo>
                  <a:pt x="0" y="0"/>
                </a:moveTo>
                <a:lnTo>
                  <a:pt x="3342413" y="0"/>
                </a:lnTo>
                <a:lnTo>
                  <a:pt x="3342413" y="4826632"/>
                </a:lnTo>
                <a:lnTo>
                  <a:pt x="0" y="48266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04766" y="6319510"/>
            <a:ext cx="2583234" cy="2525348"/>
          </a:xfrm>
          <a:custGeom>
            <a:avLst/>
            <a:gdLst/>
            <a:ahLst/>
            <a:cxnLst/>
            <a:rect r="r" b="b" t="t" l="l"/>
            <a:pathLst>
              <a:path h="2525348" w="2583234">
                <a:moveTo>
                  <a:pt x="0" y="0"/>
                </a:moveTo>
                <a:lnTo>
                  <a:pt x="2583234" y="0"/>
                </a:lnTo>
                <a:lnTo>
                  <a:pt x="2583234" y="2525348"/>
                </a:lnTo>
                <a:lnTo>
                  <a:pt x="0" y="25253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211" t="0" r="-621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999121" y="-161925"/>
            <a:ext cx="11985851" cy="1394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Univariate Column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962" y="1830070"/>
            <a:ext cx="9563548" cy="2563584"/>
          </a:xfrm>
          <a:custGeom>
            <a:avLst/>
            <a:gdLst/>
            <a:ahLst/>
            <a:cxnLst/>
            <a:rect r="r" b="b" t="t" l="l"/>
            <a:pathLst>
              <a:path h="2563584" w="9563548">
                <a:moveTo>
                  <a:pt x="0" y="0"/>
                </a:moveTo>
                <a:lnTo>
                  <a:pt x="9563549" y="0"/>
                </a:lnTo>
                <a:lnTo>
                  <a:pt x="9563549" y="2563584"/>
                </a:lnTo>
                <a:lnTo>
                  <a:pt x="0" y="2563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393654"/>
            <a:ext cx="9650511" cy="2486207"/>
          </a:xfrm>
          <a:custGeom>
            <a:avLst/>
            <a:gdLst/>
            <a:ahLst/>
            <a:cxnLst/>
            <a:rect r="r" b="b" t="t" l="l"/>
            <a:pathLst>
              <a:path h="2486207" w="9650511">
                <a:moveTo>
                  <a:pt x="0" y="0"/>
                </a:moveTo>
                <a:lnTo>
                  <a:pt x="9650511" y="0"/>
                </a:lnTo>
                <a:lnTo>
                  <a:pt x="9650511" y="2486207"/>
                </a:lnTo>
                <a:lnTo>
                  <a:pt x="0" y="2486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481" y="6879861"/>
            <a:ext cx="9563548" cy="2982624"/>
          </a:xfrm>
          <a:custGeom>
            <a:avLst/>
            <a:gdLst/>
            <a:ahLst/>
            <a:cxnLst/>
            <a:rect r="r" b="b" t="t" l="l"/>
            <a:pathLst>
              <a:path h="2982624" w="9563548">
                <a:moveTo>
                  <a:pt x="0" y="0"/>
                </a:moveTo>
                <a:lnTo>
                  <a:pt x="9563549" y="0"/>
                </a:lnTo>
                <a:lnTo>
                  <a:pt x="9563549" y="2982624"/>
                </a:lnTo>
                <a:lnTo>
                  <a:pt x="0" y="2982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64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31329" y="7007434"/>
            <a:ext cx="9336988" cy="2855050"/>
          </a:xfrm>
          <a:custGeom>
            <a:avLst/>
            <a:gdLst/>
            <a:ahLst/>
            <a:cxnLst/>
            <a:rect r="r" b="b" t="t" l="l"/>
            <a:pathLst>
              <a:path h="2855050" w="9336988">
                <a:moveTo>
                  <a:pt x="0" y="0"/>
                </a:moveTo>
                <a:lnTo>
                  <a:pt x="9336988" y="0"/>
                </a:lnTo>
                <a:lnTo>
                  <a:pt x="9336988" y="2855051"/>
                </a:lnTo>
                <a:lnTo>
                  <a:pt x="0" y="285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07030" y="1580569"/>
            <a:ext cx="9751794" cy="2551432"/>
          </a:xfrm>
          <a:custGeom>
            <a:avLst/>
            <a:gdLst/>
            <a:ahLst/>
            <a:cxnLst/>
            <a:rect r="r" b="b" t="t" l="l"/>
            <a:pathLst>
              <a:path h="2551432" w="9751794">
                <a:moveTo>
                  <a:pt x="0" y="0"/>
                </a:moveTo>
                <a:lnTo>
                  <a:pt x="9751794" y="0"/>
                </a:lnTo>
                <a:lnTo>
                  <a:pt x="9751794" y="2551432"/>
                </a:lnTo>
                <a:lnTo>
                  <a:pt x="0" y="2551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07030" y="3896389"/>
            <a:ext cx="8680970" cy="3058544"/>
          </a:xfrm>
          <a:custGeom>
            <a:avLst/>
            <a:gdLst/>
            <a:ahLst/>
            <a:cxnLst/>
            <a:rect r="r" b="b" t="t" l="l"/>
            <a:pathLst>
              <a:path h="3058544" w="8680970">
                <a:moveTo>
                  <a:pt x="0" y="0"/>
                </a:moveTo>
                <a:lnTo>
                  <a:pt x="8680970" y="0"/>
                </a:lnTo>
                <a:lnTo>
                  <a:pt x="8680970" y="3058545"/>
                </a:lnTo>
                <a:lnTo>
                  <a:pt x="0" y="3058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4377290" y="-95250"/>
            <a:ext cx="124912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Bi-Variate</a:t>
            </a: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6608" y="962025"/>
            <a:ext cx="6463561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Categorical to Categorical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97108"/>
            <a:ext cx="8729540" cy="6493656"/>
          </a:xfrm>
          <a:custGeom>
            <a:avLst/>
            <a:gdLst/>
            <a:ahLst/>
            <a:cxnLst/>
            <a:rect r="r" b="b" t="t" l="l"/>
            <a:pathLst>
              <a:path h="6493656" w="8729540">
                <a:moveTo>
                  <a:pt x="0" y="0"/>
                </a:moveTo>
                <a:lnTo>
                  <a:pt x="8729540" y="0"/>
                </a:lnTo>
                <a:lnTo>
                  <a:pt x="8729540" y="6493656"/>
                </a:lnTo>
                <a:lnTo>
                  <a:pt x="0" y="649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13277"/>
            <a:ext cx="91440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3A39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Numerical to Numerical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805" y="1528087"/>
            <a:ext cx="8729540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3A3937"/>
                </a:solidFill>
                <a:latin typeface="Canva Sans"/>
                <a:ea typeface="Canva Sans"/>
                <a:cs typeface="Canva Sans"/>
                <a:sym typeface="Canva Sans"/>
              </a:rPr>
              <a:t>INCOME and HOME_VAL: Strong positive correlation (0.58)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07230" y="2891486"/>
            <a:ext cx="91440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A3937"/>
                </a:solidFill>
                <a:latin typeface="Canva Sans"/>
                <a:ea typeface="Canva Sans"/>
                <a:cs typeface="Canva Sans"/>
                <a:sym typeface="Canva Sans"/>
              </a:rPr>
              <a:t>CLM_FREQ and OLDCLAIM: Moderately strong positive correlation (0.49)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6655" y="4346182"/>
            <a:ext cx="8410690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3A3937"/>
                </a:solidFill>
                <a:latin typeface="Canva Sans"/>
                <a:ea typeface="Canva Sans"/>
                <a:cs typeface="Canva Sans"/>
                <a:sym typeface="Canva Sans"/>
              </a:rPr>
              <a:t>INCOME and CAR_AGE: Moderate positive correlation (0.42).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558397"/>
            <a:ext cx="8729540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3A3937"/>
                </a:solidFill>
                <a:latin typeface="Canva Sans"/>
                <a:ea typeface="Canva Sans"/>
                <a:cs typeface="Canva Sans"/>
                <a:sym typeface="Canva Sans"/>
              </a:rPr>
              <a:t>BLUEBOOK and INCOME: Moderate positive correlation (0.43).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6993954"/>
            <a:ext cx="893677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A3937"/>
                </a:solidFill>
                <a:latin typeface="Canva Sans"/>
                <a:ea typeface="Canva Sans"/>
                <a:cs typeface="Canva Sans"/>
                <a:sym typeface="Canva Sans"/>
              </a:rPr>
              <a:t>AGE and CAR_AGE: Slight positive correlation (0.18)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8244415"/>
            <a:ext cx="914400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3A3937"/>
                </a:solidFill>
                <a:latin typeface="Canva Sans"/>
                <a:ea typeface="Canva Sans"/>
                <a:cs typeface="Canva Sans"/>
                <a:sym typeface="Canva Sans"/>
              </a:rPr>
              <a:t>INCOME and AGE: Weak positive correlation (0.19).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20231" y="9201150"/>
            <a:ext cx="9370002" cy="19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945">
                <a:solidFill>
                  <a:srgbClr val="3A3937"/>
                </a:solidFill>
                <a:latin typeface="Canva Sans"/>
                <a:ea typeface="Canva Sans"/>
                <a:cs typeface="Canva Sans"/>
                <a:sym typeface="Canva Sans"/>
              </a:rPr>
              <a:t>KIDSDRIV and HOMEKIDS: Positive correlation (0.46).</a:t>
            </a:r>
          </a:p>
          <a:p>
            <a:pPr algn="ctr" marL="636019" indent="-318009" lvl="1">
              <a:lnSpc>
                <a:spcPts val="4124"/>
              </a:lnSpc>
              <a:buFont typeface="Arial"/>
              <a:buChar char="•"/>
            </a:pPr>
          </a:p>
          <a:p>
            <a:pPr algn="ctr">
              <a:lnSpc>
                <a:spcPts val="360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372284" y="7665295"/>
            <a:ext cx="8729540" cy="209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A3937"/>
                </a:solidFill>
                <a:latin typeface="Canva Sans"/>
                <a:ea typeface="Canva Sans"/>
                <a:cs typeface="Canva Sans"/>
                <a:sym typeface="Canva Sans"/>
              </a:rPr>
              <a:t>AGE and BIRTH: Strong negative correlation (-0.98).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558460" y="9079566"/>
            <a:ext cx="8729540" cy="210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3A3937"/>
                </a:solidFill>
                <a:latin typeface="Canva Sans"/>
                <a:ea typeface="Canva Sans"/>
                <a:cs typeface="Canva Sans"/>
                <a:sym typeface="Canva Sans"/>
              </a:rPr>
              <a:t>ACLM_AMT and CAR_AGE: Weak negative correlation (-0.06).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</a:p>
          <a:p>
            <a:pPr algn="ctr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5905" y="1222931"/>
            <a:ext cx="1401071" cy="7841137"/>
          </a:xfrm>
          <a:custGeom>
            <a:avLst/>
            <a:gdLst/>
            <a:ahLst/>
            <a:cxnLst/>
            <a:rect r="r" b="b" t="t" l="l"/>
            <a:pathLst>
              <a:path h="7841137" w="1401071">
                <a:moveTo>
                  <a:pt x="0" y="0"/>
                </a:moveTo>
                <a:lnTo>
                  <a:pt x="1401072" y="0"/>
                </a:lnTo>
                <a:lnTo>
                  <a:pt x="1401072" y="7841138"/>
                </a:lnTo>
                <a:lnTo>
                  <a:pt x="0" y="7841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2" r="-1908" b="-9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41736" y="4461221"/>
            <a:ext cx="12017564" cy="4515138"/>
          </a:xfrm>
          <a:custGeom>
            <a:avLst/>
            <a:gdLst/>
            <a:ahLst/>
            <a:cxnLst/>
            <a:rect r="r" b="b" t="t" l="l"/>
            <a:pathLst>
              <a:path h="4515138" w="12017564">
                <a:moveTo>
                  <a:pt x="0" y="0"/>
                </a:moveTo>
                <a:lnTo>
                  <a:pt x="12017564" y="0"/>
                </a:lnTo>
                <a:lnTo>
                  <a:pt x="12017564" y="4515138"/>
                </a:lnTo>
                <a:lnTo>
                  <a:pt x="0" y="4515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85725"/>
            <a:ext cx="5241736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true">
                <a:solidFill>
                  <a:srgbClr val="3A39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Missing Values </a:t>
            </a:r>
            <a:r>
              <a:rPr lang="en-US" sz="4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62652" y="962025"/>
            <a:ext cx="13971214" cy="56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33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got null values in Yoj,Income,Home_val,Occupation,Age Car_Age.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41736" y="2071081"/>
            <a:ext cx="1201756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handle the null values by using median for numerical data and mode for categorical data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DAGZd9qJ1is</dc:identifier>
  <dcterms:modified xsi:type="dcterms:W3CDTF">2011-08-01T06:04:30Z</dcterms:modified>
  <cp:revision>1</cp:revision>
  <dc:title>Green Modern Financial Management Presentation</dc:title>
</cp:coreProperties>
</file>